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81" r:id="rId4"/>
    <p:sldId id="282" r:id="rId5"/>
    <p:sldId id="283" r:id="rId6"/>
    <p:sldId id="284" r:id="rId7"/>
    <p:sldId id="285" r:id="rId8"/>
    <p:sldId id="286" r:id="rId9"/>
    <p:sldId id="287" r:id="rId10"/>
    <p:sldId id="280" r:id="rId1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E05A1E"/>
    <a:srgbClr val="D87244"/>
    <a:srgbClr val="C94D2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9" d="100"/>
          <a:sy n="119" d="100"/>
        </p:scale>
        <p:origin x="-768"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de-DE"/>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de-DE"/>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de-DE"/>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074D45DB-54D3-45B3-9D31-03E4C6C7975B}" type="slidenum">
              <a:rPr lang="de-DE"/>
              <a:pPr>
                <a:defRPr/>
              </a:pPr>
              <a:t>‹#›</a:t>
            </a:fld>
            <a:endParaRPr lang="de-DE"/>
          </a:p>
        </p:txBody>
      </p:sp>
    </p:spTree>
    <p:extLst>
      <p:ext uri="{BB962C8B-B14F-4D97-AF65-F5344CB8AC3E}">
        <p14:creationId xmlns:p14="http://schemas.microsoft.com/office/powerpoint/2010/main" val="353964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miter lim="800000"/>
            <a:headEnd/>
            <a:tailEnd/>
          </a:ln>
        </p:spPr>
        <p:txBody>
          <a:bodyPr/>
          <a:lstStyle/>
          <a:p>
            <a:fld id="{B7502394-4CFC-4728-8C70-786F195FAB6A}" type="slidenum">
              <a:rPr lang="de-DE" smtClean="0">
                <a:latin typeface="Arial" charset="0"/>
                <a:cs typeface="Arial" charset="0"/>
              </a:rPr>
              <a:pPr/>
              <a:t>1</a:t>
            </a:fld>
            <a:endParaRPr lang="de-DE" smtClean="0">
              <a:latin typeface="Arial" charset="0"/>
              <a:cs typeface="Arial" charset="0"/>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endParaRPr lang="sv-SE" smtClean="0">
              <a:latin typeface="Arial" charset="0"/>
            </a:endParaRPr>
          </a:p>
        </p:txBody>
      </p:sp>
    </p:spTree>
    <p:extLst>
      <p:ext uri="{BB962C8B-B14F-4D97-AF65-F5344CB8AC3E}">
        <p14:creationId xmlns:p14="http://schemas.microsoft.com/office/powerpoint/2010/main" val="225070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A844FF5-F5FA-4D31-A2AB-7B8E1E0A219A}"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274641D-F83A-4AAC-9BF9-5E677AE190B5}"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84E0C15-DDF6-49FC-8EBA-86D1F1E707AF}"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608DBDE-EE69-4D5A-89F0-A6D1567C86AA}"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5924E7C-FBA2-470E-B2F5-08E032AEB9CC}"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8EB34F0-C65C-449A-8B88-FE647D0F23B0}"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FACB1A1B-3262-4F64-BDAC-CFCA3F9DD3B1}"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D34E74E6-A1BB-4D7F-8AD5-4EC421A2E6DD}"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 name="Picture 9" descr="CTIF_Logo_Fußzeile"/>
          <p:cNvPicPr>
            <a:picLocks noChangeAspect="1" noChangeArrowheads="1"/>
          </p:cNvPicPr>
          <p:nvPr userDrawn="1"/>
        </p:nvPicPr>
        <p:blipFill>
          <a:blip r:embed="rId2" cstate="screen">
            <a:extLst/>
          </a:blip>
          <a:srcRect/>
          <a:stretch>
            <a:fillRect/>
          </a:stretch>
        </p:blipFill>
        <p:spPr bwMode="auto">
          <a:xfrm>
            <a:off x="0" y="5637213"/>
            <a:ext cx="9144000" cy="1220787"/>
          </a:xfrm>
          <a:prstGeom prst="rect">
            <a:avLst/>
          </a:prstGeom>
          <a:noFill/>
          <a:effectLst>
            <a:softEdge rad="12700"/>
          </a:effectLs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0C967E57-4D42-4F6C-9F79-F018D5A2D788}"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AF65D49-549F-40B1-A6DB-536FD3EBD4C4}"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F179F830-BED1-4E6C-AEA6-7149B78E2E1C}"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60" r:id="rId7"/>
    <p:sldLayoutId id="2147483653" r:id="rId8"/>
    <p:sldLayoutId id="2147483652" r:id="rId9"/>
    <p:sldLayoutId id="2147483651" r:id="rId10"/>
    <p:sldLayoutId id="2147483650"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who.int/csr"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feld 1"/>
          <p:cNvSpPr txBox="1">
            <a:spLocks noChangeArrowheads="1"/>
          </p:cNvSpPr>
          <p:nvPr/>
        </p:nvSpPr>
        <p:spPr bwMode="auto">
          <a:xfrm>
            <a:off x="539552" y="1052736"/>
            <a:ext cx="8136904" cy="2369880"/>
          </a:xfrm>
          <a:prstGeom prst="rect">
            <a:avLst/>
          </a:prstGeom>
          <a:noFill/>
          <a:ln w="9525">
            <a:noFill/>
            <a:miter lim="800000"/>
            <a:headEnd/>
            <a:tailEnd/>
          </a:ln>
        </p:spPr>
        <p:txBody>
          <a:bodyPr wrap="square">
            <a:spAutoFit/>
          </a:bodyPr>
          <a:lstStyle/>
          <a:p>
            <a:pPr algn="ctr"/>
            <a:r>
              <a:rPr lang="en-GB" sz="4400" dirty="0"/>
              <a:t>HAZARDOUS MATERIALS COMMISSION</a:t>
            </a:r>
            <a:endParaRPr lang="fi-FI" sz="4400" b="1" dirty="0"/>
          </a:p>
          <a:p>
            <a:pPr algn="ctr"/>
            <a:endParaRPr lang="de-DE" sz="6000" dirty="0">
              <a:latin typeface="Arial Black" panose="020B0A04020102020204" pitchFamily="34" charset="0"/>
            </a:endParaRPr>
          </a:p>
        </p:txBody>
      </p:sp>
      <p:sp>
        <p:nvSpPr>
          <p:cNvPr id="2" name="Tekstiruutu 1"/>
          <p:cNvSpPr txBox="1"/>
          <p:nvPr/>
        </p:nvSpPr>
        <p:spPr>
          <a:xfrm>
            <a:off x="2123728" y="2636912"/>
            <a:ext cx="4968552" cy="923330"/>
          </a:xfrm>
          <a:prstGeom prst="rect">
            <a:avLst/>
          </a:prstGeom>
          <a:noFill/>
        </p:spPr>
        <p:txBody>
          <a:bodyPr wrap="square" rtlCol="0">
            <a:spAutoFit/>
          </a:bodyPr>
          <a:lstStyle/>
          <a:p>
            <a:pPr algn="ctr"/>
            <a:r>
              <a:rPr lang="en-GB" dirty="0" err="1" smtClean="0"/>
              <a:t>Pelastuspäällikkö</a:t>
            </a:r>
            <a:r>
              <a:rPr lang="en-GB" dirty="0" smtClean="0"/>
              <a:t> Ilpo Tolonen</a:t>
            </a:r>
          </a:p>
          <a:p>
            <a:pPr algn="ctr"/>
            <a:r>
              <a:rPr lang="en-GB" dirty="0" smtClean="0"/>
              <a:t>Kymenlaakson pelastuslaitos</a:t>
            </a:r>
            <a:endParaRPr lang="fi-FI" dirty="0"/>
          </a:p>
          <a:p>
            <a:pPr algn="ctr"/>
            <a:endParaRPr lang="fi-F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
          <p:cNvSpPr>
            <a:spLocks noChangeArrowheads="1"/>
          </p:cNvSpPr>
          <p:nvPr/>
        </p:nvSpPr>
        <p:spPr bwMode="auto">
          <a:xfrm>
            <a:off x="0" y="188913"/>
            <a:ext cx="9144000" cy="1079500"/>
          </a:xfrm>
          <a:prstGeom prst="rect">
            <a:avLst/>
          </a:prstGeom>
          <a:solidFill>
            <a:srgbClr val="E05A1E"/>
          </a:solidFill>
          <a:ln w="9525">
            <a:noFill/>
            <a:miter lim="800000"/>
            <a:headEnd/>
            <a:tailEnd/>
          </a:ln>
        </p:spPr>
        <p:txBody>
          <a:bodyPr lIns="90000" tIns="46800" rIns="90000" bIns="46800" anchor="ctr"/>
          <a:lstStyle/>
          <a:p>
            <a:pPr algn="ctr"/>
            <a:r>
              <a:rPr lang="de-DE" sz="4400" b="1" dirty="0" err="1" smtClean="0">
                <a:solidFill>
                  <a:schemeClr val="bg1"/>
                </a:solidFill>
              </a:rPr>
              <a:t>Kiitos</a:t>
            </a:r>
            <a:r>
              <a:rPr lang="de-DE" sz="4400" b="1" dirty="0" smtClean="0">
                <a:solidFill>
                  <a:schemeClr val="bg1"/>
                </a:solidFill>
              </a:rPr>
              <a:t>!</a:t>
            </a:r>
            <a:endParaRPr lang="de-DE" sz="4400" b="1" dirty="0">
              <a:solidFill>
                <a:schemeClr val="bg1"/>
              </a:solidFill>
            </a:endParaRPr>
          </a:p>
        </p:txBody>
      </p:sp>
      <p:pic>
        <p:nvPicPr>
          <p:cNvPr id="40964" name="Picture 9" descr="CTIF_Logo_Fußzeile"/>
          <p:cNvPicPr>
            <a:picLocks noChangeAspect="1" noChangeArrowheads="1"/>
          </p:cNvPicPr>
          <p:nvPr/>
        </p:nvPicPr>
        <p:blipFill>
          <a:blip r:embed="rId2"/>
          <a:srcRect/>
          <a:stretch>
            <a:fillRect/>
          </a:stretch>
        </p:blipFill>
        <p:spPr bwMode="auto">
          <a:xfrm>
            <a:off x="0" y="5637213"/>
            <a:ext cx="9144000" cy="1220787"/>
          </a:xfrm>
          <a:prstGeom prst="rect">
            <a:avLst/>
          </a:prstGeom>
          <a:noFill/>
          <a:ln w="9525">
            <a:noFill/>
            <a:miter lim="800000"/>
            <a:headEnd/>
            <a:tailEnd/>
          </a:ln>
        </p:spPr>
      </p:pic>
      <p:sp>
        <p:nvSpPr>
          <p:cNvPr id="4" name="Rectangle 5"/>
          <p:cNvSpPr>
            <a:spLocks noChangeArrowheads="1"/>
          </p:cNvSpPr>
          <p:nvPr/>
        </p:nvSpPr>
        <p:spPr bwMode="auto">
          <a:xfrm>
            <a:off x="457200" y="1630363"/>
            <a:ext cx="8218488" cy="3311525"/>
          </a:xfrm>
          <a:prstGeom prst="rect">
            <a:avLst/>
          </a:prstGeom>
          <a:noFill/>
          <a:ln w="9525">
            <a:noFill/>
            <a:miter lim="800000"/>
            <a:headEnd/>
            <a:tailEnd/>
          </a:ln>
        </p:spPr>
        <p:txBody>
          <a:bodyPr lIns="90000" tIns="46800" rIns="90000" bIns="46800"/>
          <a:lstStyle/>
          <a:p>
            <a:pPr marL="342900" indent="-342900">
              <a:spcBef>
                <a:spcPct val="20000"/>
              </a:spcBef>
            </a:pPr>
            <a:endParaRPr lang="de-DE" sz="25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04" y="1196752"/>
            <a:ext cx="8764079" cy="5568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5"/>
          <p:cNvSpPr>
            <a:spLocks noChangeArrowheads="1"/>
          </p:cNvSpPr>
          <p:nvPr/>
        </p:nvSpPr>
        <p:spPr bwMode="auto">
          <a:xfrm>
            <a:off x="425660" y="1268760"/>
            <a:ext cx="8218488" cy="3311525"/>
          </a:xfrm>
          <a:prstGeom prst="rect">
            <a:avLst/>
          </a:prstGeom>
          <a:noFill/>
          <a:ln w="9525">
            <a:noFill/>
            <a:miter lim="800000"/>
            <a:headEnd/>
            <a:tailEnd/>
          </a:ln>
        </p:spPr>
        <p:txBody>
          <a:bodyPr lIns="90000" tIns="46800" rIns="90000" bIns="46800"/>
          <a:lstStyle/>
          <a:p>
            <a:pPr marL="342900" indent="-342900">
              <a:spcBef>
                <a:spcPct val="20000"/>
              </a:spcBef>
            </a:pPr>
            <a:endParaRPr lang="de-DE" sz="2000" b="1" dirty="0"/>
          </a:p>
        </p:txBody>
      </p:sp>
      <p:sp>
        <p:nvSpPr>
          <p:cNvPr id="17410" name="Rectangle 6"/>
          <p:cNvSpPr>
            <a:spLocks noChangeArrowheads="1"/>
          </p:cNvSpPr>
          <p:nvPr/>
        </p:nvSpPr>
        <p:spPr bwMode="auto">
          <a:xfrm>
            <a:off x="0" y="188913"/>
            <a:ext cx="9144000" cy="1008062"/>
          </a:xfrm>
          <a:prstGeom prst="rect">
            <a:avLst/>
          </a:prstGeom>
          <a:solidFill>
            <a:srgbClr val="E05A1E"/>
          </a:solidFill>
          <a:ln w="9525">
            <a:noFill/>
            <a:miter lim="800000"/>
            <a:headEnd/>
            <a:tailEnd/>
          </a:ln>
        </p:spPr>
        <p:txBody>
          <a:bodyPr lIns="90000" tIns="46800" rIns="90000" bIns="46800" anchor="ctr"/>
          <a:lstStyle/>
          <a:p>
            <a:r>
              <a:rPr lang="fi-FI" sz="3200" b="1" dirty="0"/>
              <a:t>Komissio kokoontuu kahdesti vuodessa</a:t>
            </a:r>
            <a:r>
              <a:rPr lang="fi-FI" sz="3200" dirty="0"/>
              <a:t>:</a:t>
            </a:r>
          </a:p>
          <a:p>
            <a:endParaRPr lang="de-DE" sz="3200" b="1" dirty="0">
              <a:solidFill>
                <a:schemeClr val="bg1"/>
              </a:solidFill>
            </a:endParaRPr>
          </a:p>
        </p:txBody>
      </p:sp>
      <p:sp>
        <p:nvSpPr>
          <p:cNvPr id="2" name="Tekstiruutu 1"/>
          <p:cNvSpPr txBox="1"/>
          <p:nvPr/>
        </p:nvSpPr>
        <p:spPr>
          <a:xfrm>
            <a:off x="0" y="1268760"/>
            <a:ext cx="9036496" cy="3139321"/>
          </a:xfrm>
          <a:prstGeom prst="rect">
            <a:avLst/>
          </a:prstGeom>
          <a:noFill/>
        </p:spPr>
        <p:txBody>
          <a:bodyPr wrap="square" rtlCol="0">
            <a:spAutoFit/>
          </a:bodyPr>
          <a:lstStyle/>
          <a:p>
            <a:endParaRPr lang="fi-FI" dirty="0" smtClean="0"/>
          </a:p>
          <a:p>
            <a:endParaRPr lang="fi-FI" dirty="0"/>
          </a:p>
          <a:p>
            <a:r>
              <a:rPr lang="fi-FI" dirty="0" smtClean="0"/>
              <a:t>2016  Kroatia, </a:t>
            </a:r>
            <a:r>
              <a:rPr lang="fi-FI" dirty="0" err="1" smtClean="0"/>
              <a:t>Trogir</a:t>
            </a:r>
            <a:r>
              <a:rPr lang="fi-FI" dirty="0" smtClean="0"/>
              <a:t>  31.3. – 2.4.		Syksyn kokous, paikka avoin</a:t>
            </a:r>
          </a:p>
          <a:p>
            <a:endParaRPr lang="fi-FI" dirty="0"/>
          </a:p>
          <a:p>
            <a:pPr marL="342900" indent="-342900">
              <a:buAutoNum type="arabicPlain" startAt="2015"/>
            </a:pPr>
            <a:r>
              <a:rPr lang="fi-FI" dirty="0" smtClean="0"/>
              <a:t>  Kotka 21. – 23.5.			Puola, </a:t>
            </a:r>
            <a:r>
              <a:rPr lang="fi-FI" dirty="0" err="1" smtClean="0"/>
              <a:t>Warsova</a:t>
            </a:r>
            <a:r>
              <a:rPr lang="fi-FI" dirty="0" smtClean="0"/>
              <a:t> 10.9.- 12.9.</a:t>
            </a:r>
          </a:p>
          <a:p>
            <a:endParaRPr lang="fi-FI" dirty="0" smtClean="0"/>
          </a:p>
          <a:p>
            <a:pPr marL="342900" indent="-342900">
              <a:buAutoNum type="arabicPlain" startAt="2014"/>
            </a:pPr>
            <a:r>
              <a:rPr lang="fi-FI" dirty="0" smtClean="0"/>
              <a:t>  Unkari, Budapest 20.3. – 22.3.	Ranska,  </a:t>
            </a:r>
            <a:r>
              <a:rPr lang="fi-FI" dirty="0" err="1" smtClean="0"/>
              <a:t>Aix</a:t>
            </a:r>
            <a:r>
              <a:rPr lang="fi-FI" dirty="0" smtClean="0"/>
              <a:t> en </a:t>
            </a:r>
            <a:r>
              <a:rPr lang="fi-FI" dirty="0" err="1" smtClean="0"/>
              <a:t>Provence</a:t>
            </a:r>
            <a:r>
              <a:rPr lang="fi-FI" dirty="0" smtClean="0"/>
              <a:t> 1.10 – 4.10.</a:t>
            </a:r>
          </a:p>
          <a:p>
            <a:endParaRPr lang="fi-FI" dirty="0"/>
          </a:p>
          <a:p>
            <a:pPr marL="342900" indent="-342900">
              <a:buAutoNum type="arabicPlain" startAt="2013"/>
            </a:pPr>
            <a:r>
              <a:rPr lang="fi-FI" dirty="0" smtClean="0"/>
              <a:t>  Espanja, Ibiza  2.5. – 4.5.		Luxemburg, City of Luxemburg 5.9. – 7.9.</a:t>
            </a:r>
          </a:p>
          <a:p>
            <a:endParaRPr lang="fi-FI" dirty="0"/>
          </a:p>
          <a:p>
            <a:r>
              <a:rPr lang="fi-FI" dirty="0" smtClean="0"/>
              <a:t>2012  Saksa, </a:t>
            </a:r>
            <a:r>
              <a:rPr lang="fi-FI" dirty="0" err="1" smtClean="0"/>
              <a:t>Weeze</a:t>
            </a:r>
            <a:r>
              <a:rPr lang="fi-FI" dirty="0" smtClean="0"/>
              <a:t>  31.5. – 2.6.		Slovenia, </a:t>
            </a:r>
            <a:r>
              <a:rPr lang="fi-FI" dirty="0" err="1" smtClean="0"/>
              <a:t>Cetes</a:t>
            </a:r>
            <a:r>
              <a:rPr lang="fi-FI" dirty="0" smtClean="0"/>
              <a:t> 27.9. – 29.9.</a:t>
            </a:r>
            <a:endParaRPr lang="fi-FI"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73487" y="44624"/>
            <a:ext cx="8856984" cy="6217087"/>
          </a:xfrm>
          <a:prstGeom prst="rect">
            <a:avLst/>
          </a:prstGeom>
          <a:noFill/>
        </p:spPr>
        <p:txBody>
          <a:bodyPr wrap="square" rtlCol="0">
            <a:spAutoFit/>
          </a:bodyPr>
          <a:lstStyle/>
          <a:p>
            <a:r>
              <a:rPr lang="fi-FI" b="1" dirty="0" smtClean="0">
                <a:solidFill>
                  <a:schemeClr val="accent1">
                    <a:lumMod val="50000"/>
                  </a:schemeClr>
                </a:solidFill>
              </a:rPr>
              <a:t>Slovenia </a:t>
            </a:r>
            <a:r>
              <a:rPr lang="fi-FI" b="1" dirty="0" err="1" smtClean="0">
                <a:solidFill>
                  <a:schemeClr val="accent1">
                    <a:lumMod val="50000"/>
                  </a:schemeClr>
                </a:solidFill>
              </a:rPr>
              <a:t>Cetes</a:t>
            </a:r>
            <a:r>
              <a:rPr lang="fi-FI" b="1" dirty="0" smtClean="0">
                <a:solidFill>
                  <a:schemeClr val="accent1">
                    <a:lumMod val="50000"/>
                  </a:schemeClr>
                </a:solidFill>
              </a:rPr>
              <a:t> 40. kokous:</a:t>
            </a:r>
          </a:p>
          <a:p>
            <a:pPr marL="285750" indent="-285750">
              <a:buFontTx/>
              <a:buChar char="-"/>
            </a:pPr>
            <a:r>
              <a:rPr lang="fi-FI" sz="1600" dirty="0" err="1" smtClean="0"/>
              <a:t>Tsekissä</a:t>
            </a:r>
            <a:r>
              <a:rPr lang="fi-FI" sz="1600" dirty="0" smtClean="0"/>
              <a:t> metanoli aiheutti pahoja ongelmia laillisessa alkoholissa -&gt; myynti kiellettiin kaupoissa ja ravintoloissa . 25 kuollutta ja 30 sairaalahoidossa</a:t>
            </a:r>
          </a:p>
          <a:p>
            <a:pPr marL="285750" indent="-285750">
              <a:buFontTx/>
              <a:buChar char="-"/>
            </a:pPr>
            <a:r>
              <a:rPr lang="fi-FI" sz="1600" dirty="0" smtClean="0"/>
              <a:t>Asetyleenipullojen turvallisuus paloissa. Englannin ja Ruotsin edustajat käsittelivät asiaa -&gt; pelkkä mekaaninen isku ei aiheuttaisi kuumenemista. Kuumenneen pullon jäähdytys onnistuu vain sisällön paine ei ole ehtinyt nousta 40 baariin (paine, josta ei ole paluuta). Pullon jäähdytys 1 h, tarkkailu ilman jäähdytystä 1 h jne. Säiliötä ei tulisi liikuttaa. Englannissa paloesimies O. </a:t>
            </a:r>
            <a:r>
              <a:rPr lang="fi-FI" sz="1600" dirty="0" err="1" smtClean="0"/>
              <a:t>Wixley</a:t>
            </a:r>
            <a:r>
              <a:rPr lang="fi-FI" sz="1600" dirty="0" smtClean="0"/>
              <a:t> kuoli käsiteltyään 24 tuntia yhtämittaisessa  jäähdytyksessä ollutta pulloa</a:t>
            </a:r>
          </a:p>
          <a:p>
            <a:pPr marL="285750" indent="-285750">
              <a:buFontTx/>
              <a:buChar char="-"/>
            </a:pPr>
            <a:r>
              <a:rPr lang="fi-FI" sz="1600" dirty="0" smtClean="0"/>
              <a:t>Rotterdamin satamassa 2012 turvallisuuskulttuuri horjui. Aiemmin </a:t>
            </a:r>
            <a:r>
              <a:rPr lang="fi-FI" sz="1600" dirty="0" err="1" smtClean="0"/>
              <a:t>Vopakin</a:t>
            </a:r>
            <a:r>
              <a:rPr lang="fi-FI" sz="1600" dirty="0" smtClean="0"/>
              <a:t> hallussa ollut alue myytiin kilpailusääntöjen vuoksi </a:t>
            </a:r>
            <a:r>
              <a:rPr lang="fi-FI" sz="1600" dirty="0" err="1" smtClean="0"/>
              <a:t>Odfjellille</a:t>
            </a:r>
            <a:r>
              <a:rPr lang="fi-FI" sz="1600" dirty="0" smtClean="0"/>
              <a:t>. v 2011 alueella tapahtui 200 tonnin butaanivuoto. Toimintaa tutkittiin – kaikki kemikaalitankit, yli 250 kpl määrättiin tyhjennettäviksi.</a:t>
            </a:r>
          </a:p>
          <a:p>
            <a:pPr marL="285750" indent="-285750">
              <a:buFontTx/>
              <a:buChar char="-"/>
            </a:pPr>
            <a:r>
              <a:rPr lang="fi-FI" sz="1600" dirty="0" smtClean="0"/>
              <a:t>Vierailu Kroatian ja Slovenia yhteisellä ydinvoimalla – turvallisuutta nostettu Japanin ydinvoimalaonnettomuuden jälkeen. Erityisesti hankittu palokunnalle jäähdytykseen tarvittavaa kalustoa</a:t>
            </a:r>
          </a:p>
          <a:p>
            <a:r>
              <a:rPr lang="fi-FI" sz="1400" b="1" dirty="0"/>
              <a:t>Omaa pohdiskelua kokouksen annista.</a:t>
            </a:r>
            <a:r>
              <a:rPr lang="fi-FI" sz="1400" dirty="0"/>
              <a:t> </a:t>
            </a:r>
            <a:r>
              <a:rPr lang="fi-FI" sz="1400" dirty="0" err="1"/>
              <a:t>Tsekin</a:t>
            </a:r>
            <a:r>
              <a:rPr lang="fi-FI" sz="1400" dirty="0"/>
              <a:t> metanoliongelma herätti mielenkiintoa samoin Rotterdamin satamassa viime vuonna tapahtunut butaanivuoto. Erikoisesti Rotterdamin sataman butaanivuodon seurauksena tapahtunut 250 säiliön käyttökielto tänä kesänä. Paljon esillä ollut asetyleenipullojen räjähdysvaara paloissa on ollut tutkinnan kohteena englannissa ja uutta kiinnostavaa tietoa on tullut esille; isku ei missään olosuhteissa aiheuta asetyleenin hajoamista pullossa – aina tarvitaan myös tulipalon lämpöä. </a:t>
            </a:r>
            <a:r>
              <a:rPr lang="fi-FI" sz="1400" dirty="0" err="1"/>
              <a:t>Tokeva-ohjeiden</a:t>
            </a:r>
            <a:r>
              <a:rPr lang="fi-FI" sz="1400" dirty="0"/>
              <a:t> kääntämistä englannin kielelle toivottiin niiden valmistuttua. Puheenjohtaja oli lähettänyt asiaa koskevan kirjeen sisäasiainministeriöllemme viime kuussa. </a:t>
            </a:r>
          </a:p>
          <a:p>
            <a:r>
              <a:rPr lang="fi-FI" sz="1400" dirty="0"/>
              <a:t>Puheenjohtaja Ben </a:t>
            </a:r>
            <a:r>
              <a:rPr lang="fi-FI" sz="1400" dirty="0" err="1"/>
              <a:t>Janssenin</a:t>
            </a:r>
            <a:r>
              <a:rPr lang="fi-FI" sz="1400" dirty="0"/>
              <a:t> eläkeilmoitus yllätti minut. Hän jää eläkkeelle 1.2.2013 omalla kustannuksellaan noin vuotta ennen varsinaista eläkeikää. Hän toimii puheenjohtajana vielä kevään kokouksessa mutta toivoi jo, että puheenjohtajaehdokkaita ilmaantuisi piakkoin.</a:t>
            </a:r>
          </a:p>
          <a:p>
            <a:pPr marL="285750" indent="-285750">
              <a:buFontTx/>
              <a:buChar char="-"/>
            </a:pPr>
            <a:endParaRPr lang="fi-FI" sz="1600" dirty="0"/>
          </a:p>
        </p:txBody>
      </p:sp>
    </p:spTree>
    <p:extLst>
      <p:ext uri="{BB962C8B-B14F-4D97-AF65-F5344CB8AC3E}">
        <p14:creationId xmlns:p14="http://schemas.microsoft.com/office/powerpoint/2010/main" val="1695987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5496" y="44624"/>
            <a:ext cx="8856984" cy="5355312"/>
          </a:xfrm>
          <a:prstGeom prst="rect">
            <a:avLst/>
          </a:prstGeom>
          <a:noFill/>
        </p:spPr>
        <p:txBody>
          <a:bodyPr wrap="square" rtlCol="0">
            <a:spAutoFit/>
          </a:bodyPr>
          <a:lstStyle/>
          <a:p>
            <a:r>
              <a:rPr lang="fi-FI" b="1" dirty="0" smtClean="0">
                <a:solidFill>
                  <a:schemeClr val="accent1">
                    <a:lumMod val="50000"/>
                  </a:schemeClr>
                </a:solidFill>
              </a:rPr>
              <a:t>Espanja Ibiza 41. kokous kevät 2013</a:t>
            </a:r>
          </a:p>
          <a:p>
            <a:endParaRPr lang="fi-FI" b="1" dirty="0">
              <a:solidFill>
                <a:schemeClr val="accent1">
                  <a:lumMod val="50000"/>
                </a:schemeClr>
              </a:solidFill>
            </a:endParaRPr>
          </a:p>
          <a:p>
            <a:r>
              <a:rPr lang="fi-FI" b="1" dirty="0"/>
              <a:t>Omaa pohdintaa kokouksen annista. </a:t>
            </a:r>
            <a:endParaRPr lang="fi-FI" dirty="0"/>
          </a:p>
          <a:p>
            <a:r>
              <a:rPr lang="fi-FI" dirty="0"/>
              <a:t>Käytettyjen litium-paristojen palot kierrätyskeskuksissa ja niiden ”palautuspaikoilla” alkavat olla yleisiä myös meillä. Lähetin Itävallalta saamani palofilmin kollegalleni Suomeen näytettäväksi riskienhallinnan kumppanuushankkeessa 6.5 alkavalla viikolla. Litiumparistojen turvallinen varastointi edellyttänee myös meillä jatkopohdintaa.</a:t>
            </a:r>
          </a:p>
          <a:p>
            <a:r>
              <a:rPr lang="fi-FI" dirty="0"/>
              <a:t> </a:t>
            </a:r>
          </a:p>
          <a:p>
            <a:r>
              <a:rPr lang="fi-FI" dirty="0"/>
              <a:t>LNG asia on tullut muutamille maille jopa yllätyksenä ja se on ensi kokouksessa pääaiheena. Pohjapaperina käytetään aluksi tuliterää Ruotsin ohjemallia. Uudessa </a:t>
            </a:r>
            <a:r>
              <a:rPr lang="fi-FI" dirty="0" err="1"/>
              <a:t>e-Tokevassa</a:t>
            </a:r>
            <a:r>
              <a:rPr lang="fi-FI" dirty="0"/>
              <a:t> on asiaa jo käsitelty. Edustajat lähettävät asiaa koskevat kommenttinsa minulle.</a:t>
            </a:r>
          </a:p>
          <a:p>
            <a:r>
              <a:rPr lang="fi-FI" dirty="0"/>
              <a:t> </a:t>
            </a:r>
          </a:p>
          <a:p>
            <a:r>
              <a:rPr lang="fi-FI" dirty="0"/>
              <a:t>Kaasutiiviiden kemikaalipukujen käytön tarpeellisuus tulee olemaan myös jatkossa esillä.</a:t>
            </a:r>
          </a:p>
          <a:p>
            <a:r>
              <a:rPr lang="fi-FI" dirty="0"/>
              <a:t> </a:t>
            </a:r>
          </a:p>
          <a:p>
            <a:endParaRPr lang="fi-FI" b="1" dirty="0" smtClean="0">
              <a:solidFill>
                <a:schemeClr val="accent1">
                  <a:lumMod val="50000"/>
                </a:schemeClr>
              </a:solidFill>
            </a:endParaRPr>
          </a:p>
          <a:p>
            <a:endParaRPr lang="fi-FI" b="1" dirty="0">
              <a:solidFill>
                <a:schemeClr val="accent1">
                  <a:lumMod val="50000"/>
                </a:schemeClr>
              </a:solidFill>
            </a:endParaRPr>
          </a:p>
        </p:txBody>
      </p:sp>
    </p:spTree>
    <p:extLst>
      <p:ext uri="{BB962C8B-B14F-4D97-AF65-F5344CB8AC3E}">
        <p14:creationId xmlns:p14="http://schemas.microsoft.com/office/powerpoint/2010/main" val="476600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5496" y="116632"/>
            <a:ext cx="8928992" cy="5724644"/>
          </a:xfrm>
          <a:prstGeom prst="rect">
            <a:avLst/>
          </a:prstGeom>
          <a:noFill/>
        </p:spPr>
        <p:txBody>
          <a:bodyPr wrap="square" rtlCol="0">
            <a:spAutoFit/>
          </a:bodyPr>
          <a:lstStyle/>
          <a:p>
            <a:r>
              <a:rPr lang="fi-FI" dirty="0" smtClean="0">
                <a:solidFill>
                  <a:schemeClr val="accent1">
                    <a:lumMod val="50000"/>
                  </a:schemeClr>
                </a:solidFill>
              </a:rPr>
              <a:t>Luxemburg 42. kokous syksy 2013</a:t>
            </a:r>
          </a:p>
          <a:p>
            <a:endParaRPr lang="fi-FI" dirty="0">
              <a:solidFill>
                <a:schemeClr val="accent1">
                  <a:lumMod val="50000"/>
                </a:schemeClr>
              </a:solidFill>
            </a:endParaRPr>
          </a:p>
          <a:p>
            <a:r>
              <a:rPr lang="fi-FI" sz="1400" dirty="0" smtClean="0"/>
              <a:t>Ben </a:t>
            </a:r>
            <a:r>
              <a:rPr lang="fi-FI" sz="1400" dirty="0" err="1" smtClean="0"/>
              <a:t>Janssenin</a:t>
            </a:r>
            <a:r>
              <a:rPr lang="fi-FI" sz="1400" dirty="0" smtClean="0"/>
              <a:t> (Rotterdamin ent. palopäällikkö) viimeinen kokous puheenjohtajana. Uudeksi puheenjohtajaksi </a:t>
            </a:r>
            <a:r>
              <a:rPr lang="en-US" sz="1400" dirty="0"/>
              <a:t>Rick </a:t>
            </a:r>
            <a:r>
              <a:rPr lang="en-US" sz="1400" dirty="0" err="1"/>
              <a:t>Edinger</a:t>
            </a:r>
            <a:r>
              <a:rPr lang="en-US" sz="1400" dirty="0"/>
              <a:t>: Assistant Fire Chief, Emergency Operations Divisions. Chesterfield County, Virginia, Fire and EMS. </a:t>
            </a:r>
            <a:endParaRPr lang="en-US" sz="1400" dirty="0" smtClean="0"/>
          </a:p>
          <a:p>
            <a:endParaRPr lang="en-US" sz="1400" b="1" dirty="0" smtClean="0"/>
          </a:p>
          <a:p>
            <a:r>
              <a:rPr lang="en-US" sz="1400" b="1" dirty="0" err="1" smtClean="0"/>
              <a:t>Belgia</a:t>
            </a:r>
            <a:r>
              <a:rPr lang="en-US" sz="1400" dirty="0" smtClean="0"/>
              <a:t>:</a:t>
            </a:r>
            <a:r>
              <a:rPr lang="fi-FI" sz="1400" dirty="0" err="1"/>
              <a:t>Wetterinissä</a:t>
            </a:r>
            <a:r>
              <a:rPr lang="fi-FI" sz="1400" dirty="0"/>
              <a:t> tapahtui junapalo (viisi vaunua) samaan aikaan kun komissiolla oli kevään kokous Ibizalla perjantai/lauantaina aamuyöllä noin kello 2 aikaan. Junassa oli mukana vaarallisia aineita. </a:t>
            </a:r>
          </a:p>
          <a:p>
            <a:r>
              <a:rPr lang="fi-FI" sz="1400" dirty="0"/>
              <a:t>Ensin evakuointi oli 50 m ja sitten 250 m ja lopulta 1000 m.  </a:t>
            </a:r>
            <a:r>
              <a:rPr lang="fi-FI" sz="1400" dirty="0" err="1"/>
              <a:t>Eddy</a:t>
            </a:r>
            <a:r>
              <a:rPr lang="fi-FI" sz="1400" dirty="0"/>
              <a:t> </a:t>
            </a:r>
            <a:r>
              <a:rPr lang="fi-FI" sz="1400" dirty="0" err="1"/>
              <a:t>Goossens</a:t>
            </a:r>
            <a:r>
              <a:rPr lang="fi-FI" sz="1400" dirty="0"/>
              <a:t> lähti pyydettynä mukaan </a:t>
            </a:r>
            <a:r>
              <a:rPr lang="fi-FI" sz="1400" dirty="0" smtClean="0"/>
              <a:t>torjuntatoimiin </a:t>
            </a:r>
            <a:r>
              <a:rPr lang="fi-FI" sz="1400" dirty="0"/>
              <a:t>vaarallisten aineiden asiantuntijana ja hänellä oli 3 miehen tiimi mukanaan. Junan kuljettajalla ei ollut lupaa ajaa Belgiassa (Hollantilainen kuljettaja) ja hän ajoi liian lujaa, </a:t>
            </a:r>
          </a:p>
          <a:p>
            <a:r>
              <a:rPr lang="fi-FI" sz="1400" dirty="0"/>
              <a:t>Junassa oli  vaunu </a:t>
            </a:r>
            <a:r>
              <a:rPr lang="fi-FI" sz="1400" dirty="0" err="1"/>
              <a:t>akryylinitriiliä</a:t>
            </a:r>
            <a:r>
              <a:rPr lang="fi-FI" sz="1400" dirty="0"/>
              <a:t>, kaksi vaunua </a:t>
            </a:r>
            <a:r>
              <a:rPr lang="fi-FI" sz="1400" dirty="0" err="1"/>
              <a:t>butadieeniä</a:t>
            </a:r>
            <a:r>
              <a:rPr lang="fi-FI" sz="1400" dirty="0"/>
              <a:t> ja muita vaarallisia aineita. Palon savujen ohjaamiseen käytettiin tunnelipaloissa käytettävää vesisumupuhallinta, moottorina lentokonemoottori. </a:t>
            </a:r>
          </a:p>
          <a:p>
            <a:r>
              <a:rPr lang="fi-FI" sz="1400" dirty="0"/>
              <a:t>Kontaminoitunut sammutusvesi kulkeutui viemäreitä pitkin. </a:t>
            </a:r>
            <a:r>
              <a:rPr lang="fi-FI" sz="1400" dirty="0" err="1"/>
              <a:t>Wetterenin</a:t>
            </a:r>
            <a:r>
              <a:rPr lang="fi-FI" sz="1400" dirty="0"/>
              <a:t> kylässä jouduttiin evakuoimaan ihmisiä viemärissä olevan </a:t>
            </a:r>
            <a:r>
              <a:rPr lang="fi-FI" sz="1400" dirty="0" err="1"/>
              <a:t>akryylinitriilipitoisuuden</a:t>
            </a:r>
            <a:r>
              <a:rPr lang="fi-FI" sz="1400" dirty="0"/>
              <a:t> vuoksi.</a:t>
            </a:r>
          </a:p>
          <a:p>
            <a:r>
              <a:rPr lang="fi-FI" sz="1400" dirty="0"/>
              <a:t>Lähellä onnettomuuspaikkaa viemärissä mitattiin 1 000 ppm pitoisuuksia </a:t>
            </a:r>
            <a:r>
              <a:rPr lang="fi-FI" sz="1400" dirty="0" err="1"/>
              <a:t>akryylinitriiliä</a:t>
            </a:r>
            <a:r>
              <a:rPr lang="fi-FI" sz="1400" dirty="0"/>
              <a:t>.</a:t>
            </a:r>
          </a:p>
          <a:p>
            <a:r>
              <a:rPr lang="fi-FI" sz="1400" dirty="0" err="1"/>
              <a:t>Akryylinitriilin</a:t>
            </a:r>
            <a:r>
              <a:rPr lang="fi-FI" sz="1400" dirty="0"/>
              <a:t> mittaamisessa oli vaikeuksia, koska kalibroituja mittareita jouduttiin etsimään mm teollisuudelta. Pelastustoimen mittaajatkin olivat pukeutuneet vaihtelevasti. Osalla oli hengityksensuojain - osalla ei. </a:t>
            </a:r>
          </a:p>
          <a:p>
            <a:r>
              <a:rPr lang="fi-FI" sz="1400" dirty="0" err="1"/>
              <a:t>Butadieenivaunut</a:t>
            </a:r>
            <a:r>
              <a:rPr lang="fi-FI" sz="1400" dirty="0"/>
              <a:t> saatiin jäähdytettyä palolta ja </a:t>
            </a:r>
            <a:r>
              <a:rPr lang="fi-FI" sz="1400" dirty="0" err="1"/>
              <a:t>Bleveä</a:t>
            </a:r>
            <a:r>
              <a:rPr lang="fi-FI" sz="1400" dirty="0"/>
              <a:t> ei tapahtunut; jäähdytyssuihkut olivat todella lähellä vaunuja.</a:t>
            </a:r>
          </a:p>
          <a:p>
            <a:r>
              <a:rPr lang="fi-FI" sz="1400" dirty="0"/>
              <a:t>Saastunutta vettä oli paljon ja sitä pumpattiin laivoihin edelleen pois kuljetettavaksi.</a:t>
            </a:r>
          </a:p>
          <a:p>
            <a:endParaRPr lang="en-US" sz="1600" dirty="0" smtClean="0"/>
          </a:p>
          <a:p>
            <a:endParaRPr lang="en-US" sz="1600" dirty="0"/>
          </a:p>
          <a:p>
            <a:endParaRPr lang="fi-FI" sz="1600" dirty="0"/>
          </a:p>
          <a:p>
            <a:endParaRPr lang="fi-FI" sz="1600" dirty="0"/>
          </a:p>
        </p:txBody>
      </p:sp>
    </p:spTree>
    <p:extLst>
      <p:ext uri="{BB962C8B-B14F-4D97-AF65-F5344CB8AC3E}">
        <p14:creationId xmlns:p14="http://schemas.microsoft.com/office/powerpoint/2010/main" val="457145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07504" y="116632"/>
            <a:ext cx="8856984" cy="5570756"/>
          </a:xfrm>
          <a:prstGeom prst="rect">
            <a:avLst/>
          </a:prstGeom>
          <a:noFill/>
        </p:spPr>
        <p:txBody>
          <a:bodyPr wrap="square" rtlCol="0">
            <a:spAutoFit/>
          </a:bodyPr>
          <a:lstStyle/>
          <a:p>
            <a:r>
              <a:rPr lang="fi-FI" dirty="0" smtClean="0"/>
              <a:t>Luxemburg </a:t>
            </a:r>
          </a:p>
          <a:p>
            <a:endParaRPr lang="fi-FI" dirty="0"/>
          </a:p>
          <a:p>
            <a:r>
              <a:rPr lang="fi-FI" sz="1600" b="1" dirty="0"/>
              <a:t>Omaa pohdintaa kokouksen annista. </a:t>
            </a:r>
            <a:endParaRPr lang="fi-FI" sz="1600" b="1" dirty="0" smtClean="0"/>
          </a:p>
          <a:p>
            <a:endParaRPr lang="fi-FI" sz="1600" dirty="0"/>
          </a:p>
          <a:p>
            <a:r>
              <a:rPr lang="fi-FI" sz="1600" dirty="0"/>
              <a:t>LNG asia eteni hyvin kokouksessa ja työtä jatketaan talven aikana</a:t>
            </a:r>
            <a:r>
              <a:rPr lang="fi-FI" sz="1600" dirty="0" smtClean="0"/>
              <a:t>.</a:t>
            </a:r>
          </a:p>
          <a:p>
            <a:endParaRPr lang="fi-FI" sz="1600" dirty="0"/>
          </a:p>
          <a:p>
            <a:r>
              <a:rPr lang="fi-FI" sz="1600" dirty="0"/>
              <a:t>Oli mielenkiintoista kuulla Belgian </a:t>
            </a:r>
            <a:r>
              <a:rPr lang="fi-FI" sz="1600" dirty="0" err="1"/>
              <a:t>akryylinitriilionnettomuuden</a:t>
            </a:r>
            <a:r>
              <a:rPr lang="fi-FI" sz="1600" dirty="0"/>
              <a:t> taustoja ja toimintaa itse onnettomuudessa sekä myös hiilidioksidionnettomuudessa</a:t>
            </a:r>
            <a:r>
              <a:rPr lang="fi-FI" sz="1600" dirty="0" smtClean="0"/>
              <a:t>.</a:t>
            </a:r>
          </a:p>
          <a:p>
            <a:endParaRPr lang="fi-FI" sz="1600" dirty="0"/>
          </a:p>
          <a:p>
            <a:r>
              <a:rPr lang="fi-FI" sz="1600" dirty="0"/>
              <a:t>Belgian tekemät ohjekortit liikennevälinepelastamiseen olivat hyvät ja toimitan ne Pelastusopistolle</a:t>
            </a:r>
            <a:r>
              <a:rPr lang="fi-FI" sz="1600" dirty="0" smtClean="0"/>
              <a:t>.</a:t>
            </a:r>
          </a:p>
          <a:p>
            <a:endParaRPr lang="fi-FI" sz="1600" dirty="0"/>
          </a:p>
          <a:p>
            <a:r>
              <a:rPr lang="fi-FI" sz="1600" dirty="0"/>
              <a:t>Unkarin tulvat </a:t>
            </a:r>
            <a:r>
              <a:rPr lang="fi-FI" sz="1600" dirty="0" smtClean="0"/>
              <a:t>4.6. – 19.7. olivat </a:t>
            </a:r>
            <a:r>
              <a:rPr lang="fi-FI" sz="1600" dirty="0"/>
              <a:t>huomattavasti laajempi onnettomuus kuin meidän tiedotusvälineissä annettiin ymmärtää</a:t>
            </a:r>
            <a:r>
              <a:rPr lang="fi-FI" sz="1600" dirty="0" smtClean="0"/>
              <a:t>. </a:t>
            </a:r>
            <a:r>
              <a:rPr lang="fi-FI" sz="1600" dirty="0"/>
              <a:t>(</a:t>
            </a:r>
            <a:r>
              <a:rPr lang="fi-FI" sz="1600" dirty="0" smtClean="0"/>
              <a:t>19 000 viranomaista ja 37 000 vapaehtoista. Helikoptereita 9, neliveto- kuorma-autoja 543 ja kuorma-autoja 1 092 kappaletta). 50 kaupunkia kärsi tulvista</a:t>
            </a:r>
          </a:p>
          <a:p>
            <a:endParaRPr lang="fi-FI" sz="1600" dirty="0"/>
          </a:p>
          <a:p>
            <a:r>
              <a:rPr lang="fi-FI" sz="1600" dirty="0"/>
              <a:t>Työryhmämme (</a:t>
            </a:r>
            <a:r>
              <a:rPr lang="fi-FI" sz="1600" dirty="0" err="1"/>
              <a:t>Operations</a:t>
            </a:r>
            <a:r>
              <a:rPr lang="fi-FI" sz="1600" dirty="0"/>
              <a:t>) teki merkittävän esityksen komissiolle edelleen </a:t>
            </a:r>
            <a:r>
              <a:rPr lang="fi-FI" sz="1600" dirty="0" err="1"/>
              <a:t>CTIF:lle</a:t>
            </a:r>
            <a:r>
              <a:rPr lang="fi-FI" sz="1600" dirty="0"/>
              <a:t> esitettäväksi; kemikaalikomissio valitsisi vuosittain yhden merkittävän ohjeen/oppikirjan käännettäväksi englanninkielelle ja CTIF huolehtisi kustannuksista. Aika näyttää menee ehdotus läpi ja onko siihen taloudellisia resursseja. Tein </a:t>
            </a:r>
            <a:r>
              <a:rPr lang="fi-FI" sz="1600" dirty="0" err="1"/>
              <a:t>Operations</a:t>
            </a:r>
            <a:r>
              <a:rPr lang="fi-FI" sz="1600" dirty="0"/>
              <a:t> työryhmän puheenjohtajana </a:t>
            </a:r>
            <a:r>
              <a:rPr lang="fi-FI" sz="1600" dirty="0" err="1"/>
              <a:t>ao</a:t>
            </a:r>
            <a:r>
              <a:rPr lang="fi-FI" sz="1600" dirty="0"/>
              <a:t> esityksen ja yhtenä vaikuttimena oli saada </a:t>
            </a:r>
            <a:r>
              <a:rPr lang="fi-FI" sz="1600" dirty="0" err="1"/>
              <a:t>Tokeva-ohjeet</a:t>
            </a:r>
            <a:r>
              <a:rPr lang="fi-FI" sz="1600" dirty="0"/>
              <a:t> käännettyä</a:t>
            </a:r>
          </a:p>
        </p:txBody>
      </p:sp>
    </p:spTree>
    <p:extLst>
      <p:ext uri="{BB962C8B-B14F-4D97-AF65-F5344CB8AC3E}">
        <p14:creationId xmlns:p14="http://schemas.microsoft.com/office/powerpoint/2010/main" val="30711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5496" y="260648"/>
            <a:ext cx="9108504" cy="6032421"/>
          </a:xfrm>
          <a:prstGeom prst="rect">
            <a:avLst/>
          </a:prstGeom>
          <a:noFill/>
        </p:spPr>
        <p:txBody>
          <a:bodyPr wrap="square" rtlCol="0">
            <a:spAutoFit/>
          </a:bodyPr>
          <a:lstStyle/>
          <a:p>
            <a:r>
              <a:rPr lang="fi-FI" b="1" dirty="0" smtClean="0">
                <a:solidFill>
                  <a:schemeClr val="accent1">
                    <a:lumMod val="50000"/>
                  </a:schemeClr>
                </a:solidFill>
              </a:rPr>
              <a:t>Ranska 44. kokous syksy 2014</a:t>
            </a:r>
            <a:endParaRPr lang="fi-FI" b="1" dirty="0">
              <a:solidFill>
                <a:schemeClr val="accent1">
                  <a:lumMod val="50000"/>
                </a:schemeClr>
              </a:solidFill>
            </a:endParaRPr>
          </a:p>
          <a:p>
            <a:r>
              <a:rPr lang="fi-FI" sz="1600" dirty="0" smtClean="0"/>
              <a:t>Pj </a:t>
            </a:r>
            <a:r>
              <a:rPr lang="fi-FI" sz="1600" dirty="0" err="1" smtClean="0"/>
              <a:t>Rick</a:t>
            </a:r>
            <a:r>
              <a:rPr lang="fi-FI" sz="1600" dirty="0" smtClean="0"/>
              <a:t> </a:t>
            </a:r>
            <a:r>
              <a:rPr lang="fi-FI" sz="1600" dirty="0" err="1" smtClean="0"/>
              <a:t>Edinger</a:t>
            </a:r>
            <a:r>
              <a:rPr lang="fi-FI" sz="1600" dirty="0" smtClean="0"/>
              <a:t> joutui luopumaan puheenjohtajuudesta, uudeksi valittiin Roman Sykora Itävallasta.</a:t>
            </a:r>
          </a:p>
          <a:p>
            <a:endParaRPr lang="fi-FI" sz="1600" dirty="0" smtClean="0"/>
          </a:p>
          <a:p>
            <a:r>
              <a:rPr lang="fi-FI" sz="1400" b="1" dirty="0"/>
              <a:t>Tanskan</a:t>
            </a:r>
            <a:r>
              <a:rPr lang="fi-FI" sz="1400" dirty="0"/>
              <a:t> edustaja kertoi </a:t>
            </a:r>
            <a:r>
              <a:rPr lang="fi-FI" sz="1400" dirty="0" err="1"/>
              <a:t>Dema</a:t>
            </a:r>
            <a:r>
              <a:rPr lang="fi-FI" sz="1400" dirty="0"/>
              <a:t> </a:t>
            </a:r>
            <a:r>
              <a:rPr lang="fi-FI" sz="1400" dirty="0" err="1"/>
              <a:t>Chemical</a:t>
            </a:r>
            <a:r>
              <a:rPr lang="fi-FI" sz="1400" dirty="0"/>
              <a:t> Division ryhmästään, jossa hän on johtajana. Henkilömäärä on </a:t>
            </a:r>
            <a:r>
              <a:rPr lang="fi-FI" sz="1400" dirty="0" smtClean="0"/>
              <a:t>13, </a:t>
            </a:r>
            <a:r>
              <a:rPr lang="fi-FI" sz="1400" dirty="0"/>
              <a:t>joista 9 kemikaaliasiantuntijaa. He avustavat normaalisti pelastustoimea ja poliisia. Muutama on koulutettu toimimaan myös ”kuumalla alueella”. </a:t>
            </a:r>
            <a:r>
              <a:rPr lang="fi-FI" sz="1400" dirty="0" err="1"/>
              <a:t>Hazmat</a:t>
            </a:r>
            <a:r>
              <a:rPr lang="fi-FI" sz="1400" dirty="0"/>
              <a:t> </a:t>
            </a:r>
            <a:r>
              <a:rPr lang="fi-FI" sz="1400" dirty="0" err="1"/>
              <a:t>teamissa</a:t>
            </a:r>
            <a:r>
              <a:rPr lang="fi-FI" sz="1400" dirty="0"/>
              <a:t> on 1 asiantuntija ja 3  teknistä avustajaa sekä viestittäjä(?). He osallistuivat myös Syyrian kemikaalien tuhoamiseen; </a:t>
            </a:r>
            <a:r>
              <a:rPr lang="fi-FI" sz="1400" dirty="0" err="1"/>
              <a:t>Futura</a:t>
            </a:r>
            <a:r>
              <a:rPr lang="fi-FI" sz="1400" dirty="0"/>
              <a:t> laivalla 119 konttia (</a:t>
            </a:r>
            <a:r>
              <a:rPr lang="fi-FI" sz="1400" dirty="0" smtClean="0"/>
              <a:t>718 tonnia</a:t>
            </a:r>
            <a:r>
              <a:rPr lang="fi-FI" sz="1400" dirty="0"/>
              <a:t>) ja </a:t>
            </a:r>
            <a:r>
              <a:rPr lang="fi-FI" sz="1400" dirty="0" err="1"/>
              <a:t>Taiko</a:t>
            </a:r>
            <a:r>
              <a:rPr lang="fi-FI" sz="1400" dirty="0"/>
              <a:t> laivalla 62 konttia (507 tonnia). Osa kemikaaleista tuotiin Suomeen Haminan satamaan josta edelleen loppuhävitykseen. </a:t>
            </a:r>
            <a:r>
              <a:rPr lang="fi-FI" sz="1400" dirty="0" err="1" smtClean="0"/>
              <a:t>Hä</a:t>
            </a:r>
            <a:r>
              <a:rPr lang="fi-FI" sz="1400" dirty="0" smtClean="0"/>
              <a:t>  </a:t>
            </a:r>
            <a:r>
              <a:rPr lang="fi-FI" sz="1400" dirty="0"/>
              <a:t>Aineet käsiteltiin ensin välimerellä Cape Ray aluksella ja sen jälkeen ne laivattiin </a:t>
            </a:r>
            <a:r>
              <a:rPr lang="fi-FI" sz="1400" dirty="0" smtClean="0"/>
              <a:t>loppukäsittelyyn</a:t>
            </a:r>
          </a:p>
          <a:p>
            <a:endParaRPr lang="fi-FI" sz="1400" dirty="0"/>
          </a:p>
          <a:p>
            <a:r>
              <a:rPr lang="fi-FI" sz="1400" b="1" dirty="0" smtClean="0"/>
              <a:t>EBOLA</a:t>
            </a:r>
            <a:r>
              <a:rPr lang="fi-FI" sz="1400" dirty="0"/>
              <a:t> </a:t>
            </a:r>
            <a:r>
              <a:rPr lang="fi-FI" sz="1400" u="sng" dirty="0" smtClean="0">
                <a:hlinkClick r:id="rId2"/>
              </a:rPr>
              <a:t>http</a:t>
            </a:r>
            <a:r>
              <a:rPr lang="fi-FI" sz="1400" u="sng" dirty="0">
                <a:hlinkClick r:id="rId2"/>
              </a:rPr>
              <a:t>://www.who.int/csr</a:t>
            </a:r>
            <a:endParaRPr lang="fi-FI" sz="1400" dirty="0"/>
          </a:p>
          <a:p>
            <a:r>
              <a:rPr lang="fi-FI" sz="1400" dirty="0"/>
              <a:t>Hollannin edustaja kertoi heidän tilanteesta </a:t>
            </a:r>
            <a:r>
              <a:rPr lang="fi-FI" sz="1400" dirty="0" err="1"/>
              <a:t>ebola</a:t>
            </a:r>
            <a:r>
              <a:rPr lang="fi-FI" sz="1400" dirty="0"/>
              <a:t> asiassa. He aloittivat selvittämällä mikä on </a:t>
            </a:r>
            <a:r>
              <a:rPr lang="fi-FI" sz="1400" dirty="0" err="1"/>
              <a:t>ebola</a:t>
            </a:r>
            <a:r>
              <a:rPr lang="fi-FI" sz="1400" dirty="0"/>
              <a:t> ja kuinka se tarttuu, kuinka se todetaan ja miten sitä mahdollisesti hoidetaan.  Kuinka siltä suojaudutaan. Missä tilanteissa pelastustoimen edustaja voi saada tartunnan. Kuinka varusteet ja henkilöstö puhdistetaan ja kuinka alueet puhdistetaan. Mitä tehdään saastuneelle materiaalille. </a:t>
            </a:r>
            <a:r>
              <a:rPr lang="fi-FI" sz="1400" dirty="0" err="1"/>
              <a:t>Scenaariona</a:t>
            </a:r>
            <a:r>
              <a:rPr lang="fi-FI" sz="1400" dirty="0"/>
              <a:t> vain muutaman potilaan käsittely ei laajojen ihmismäärien</a:t>
            </a:r>
            <a:r>
              <a:rPr lang="fi-FI" sz="1400" dirty="0" smtClean="0"/>
              <a:t>.</a:t>
            </a:r>
            <a:endParaRPr lang="fi-FI" sz="1400" dirty="0"/>
          </a:p>
          <a:p>
            <a:r>
              <a:rPr lang="fi-FI" sz="1400" dirty="0"/>
              <a:t>Komissio päätti laatia pikaohjeen pelastustoimelle </a:t>
            </a:r>
            <a:r>
              <a:rPr lang="fi-FI" sz="1400" dirty="0" err="1"/>
              <a:t>Ebolaa</a:t>
            </a:r>
            <a:r>
              <a:rPr lang="fi-FI" sz="1400" dirty="0"/>
              <a:t> varten ja komissio kävi yhdessä läpi Hollannin  ohjeen. Ohje käännettiin ensin englanniksi </a:t>
            </a:r>
            <a:r>
              <a:rPr lang="fi-FI" sz="1400" dirty="0" smtClean="0"/>
              <a:t>ja </a:t>
            </a:r>
            <a:r>
              <a:rPr lang="fi-FI" sz="1400" dirty="0"/>
              <a:t>sitä työstettiin pelastustoimelle </a:t>
            </a:r>
            <a:r>
              <a:rPr lang="fi-FI" sz="1400" dirty="0" smtClean="0"/>
              <a:t>sopivaksi</a:t>
            </a:r>
          </a:p>
          <a:p>
            <a:endParaRPr lang="fi-FI" sz="1400" dirty="0" smtClean="0"/>
          </a:p>
          <a:p>
            <a:r>
              <a:rPr lang="fi-FI" sz="1400" dirty="0" smtClean="0"/>
              <a:t>Isäntämme </a:t>
            </a:r>
            <a:r>
              <a:rPr lang="fi-FI" sz="1400" dirty="0"/>
              <a:t>Denis </a:t>
            </a:r>
            <a:r>
              <a:rPr lang="fi-FI" sz="1400" dirty="0" smtClean="0"/>
              <a:t>esitteli </a:t>
            </a:r>
            <a:r>
              <a:rPr lang="fi-FI" sz="1400" dirty="0"/>
              <a:t>komentokeskuksen, jollainen löytyy jokaiselta isolta pelastustoimen alueelta. Keskus oli kooltaan  n 5 x 8 metriä. Seinillä olivat taulut, joihin merkitään yksiköt ym. kuten Suomessa - </a:t>
            </a:r>
            <a:r>
              <a:rPr lang="fi-FI" sz="1400" u="sng" dirty="0"/>
              <a:t>mutta yhdessä taulussa oli kohta johon johto arvioi miten tilanne tulee kehittymään. </a:t>
            </a:r>
            <a:endParaRPr lang="fi-FI" sz="1400" dirty="0"/>
          </a:p>
          <a:p>
            <a:r>
              <a:rPr lang="fi-FI" sz="1400" u="sng" dirty="0"/>
              <a:t>Lisäksi yhdessä taulussa oli kolme kohtaa, joihin esikunta laatii kolme erilaista toimintavaihtoehtoa ja niihin lisäksi hyvät ja huonot puolet. Johtaja valitsee esittelyn perusteella parhaan vaihtoehdon</a:t>
            </a:r>
            <a:r>
              <a:rPr lang="fi-FI" sz="1400" dirty="0"/>
              <a:t>. Eli tilannetta harkitaan huolella ennen päätöstä.</a:t>
            </a:r>
          </a:p>
          <a:p>
            <a:endParaRPr lang="fi-FI" sz="1400" dirty="0"/>
          </a:p>
        </p:txBody>
      </p:sp>
    </p:spTree>
    <p:extLst>
      <p:ext uri="{BB962C8B-B14F-4D97-AF65-F5344CB8AC3E}">
        <p14:creationId xmlns:p14="http://schemas.microsoft.com/office/powerpoint/2010/main" val="2687510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5496" y="260648"/>
            <a:ext cx="9001000" cy="6309420"/>
          </a:xfrm>
          <a:prstGeom prst="rect">
            <a:avLst/>
          </a:prstGeom>
          <a:noFill/>
        </p:spPr>
        <p:txBody>
          <a:bodyPr wrap="square" rtlCol="0">
            <a:spAutoFit/>
          </a:bodyPr>
          <a:lstStyle/>
          <a:p>
            <a:r>
              <a:rPr lang="fi-FI" b="1" dirty="0" smtClean="0">
                <a:solidFill>
                  <a:schemeClr val="accent1">
                    <a:lumMod val="50000"/>
                  </a:schemeClr>
                </a:solidFill>
              </a:rPr>
              <a:t>Puola 46. kokous syksy 2015</a:t>
            </a:r>
          </a:p>
          <a:p>
            <a:endParaRPr lang="fi-FI" b="1" dirty="0">
              <a:solidFill>
                <a:schemeClr val="accent1">
                  <a:lumMod val="50000"/>
                </a:schemeClr>
              </a:solidFill>
            </a:endParaRPr>
          </a:p>
          <a:p>
            <a:r>
              <a:rPr lang="fi-FI" sz="1600" dirty="0" smtClean="0"/>
              <a:t>Työryhmä työskentely vakiintui kolmesta vakituisesta työryhmästä asioiden ”ympärille” perustettaviin työryhmiin – Puolassa LNG ja Uudet </a:t>
            </a:r>
            <a:r>
              <a:rPr lang="fi-FI" sz="1600" dirty="0" err="1" smtClean="0"/>
              <a:t>Hazmat</a:t>
            </a:r>
            <a:r>
              <a:rPr lang="fi-FI" sz="1600" dirty="0" smtClean="0"/>
              <a:t> sivut</a:t>
            </a:r>
          </a:p>
          <a:p>
            <a:endParaRPr lang="fi-FI" sz="1600" dirty="0" smtClean="0"/>
          </a:p>
          <a:p>
            <a:r>
              <a:rPr lang="fi-FI" sz="1600" b="1" dirty="0" smtClean="0"/>
              <a:t>Ranskan</a:t>
            </a:r>
            <a:r>
              <a:rPr lang="fi-FI" sz="1600" dirty="0" smtClean="0"/>
              <a:t> </a:t>
            </a:r>
            <a:r>
              <a:rPr lang="fi-FI" sz="1600" dirty="0" err="1"/>
              <a:t>Lyondell</a:t>
            </a:r>
            <a:r>
              <a:rPr lang="fi-FI" sz="1600" dirty="0"/>
              <a:t> Baselissa lähellä </a:t>
            </a:r>
            <a:r>
              <a:rPr lang="fi-FI" sz="1600" dirty="0" err="1"/>
              <a:t>Avignonia</a:t>
            </a:r>
            <a:r>
              <a:rPr lang="fi-FI" sz="1600" dirty="0"/>
              <a:t> syttyi suurpalo turvallisuusselvityslaitoksessa, jossa räjähdysten seurauksena syttyi kaksi säiliötä palamaan. Kohteeseen oli sijoitettu </a:t>
            </a:r>
            <a:r>
              <a:rPr lang="fi-FI" sz="1600" u="sng" dirty="0"/>
              <a:t>heinäkuussa 2015 kolme pommia</a:t>
            </a:r>
            <a:r>
              <a:rPr lang="fi-FI" sz="1600" dirty="0"/>
              <a:t>, joista kaksi oli räjähtänyt ja aiheuttanut säiliöpalot. Operaattorilla oli kolme vaahtoautoa ja loput sammutteet tuotiin paikalle palokunnan toimesta. Ennen räjähdystä oli varastettu armeijan asevarikolta erilaisia räjähteitä mutta yhteyttä ko. paloon ei voitu osoittaa. Säiliöt paloivat kymmenkunta tuntia mutta sammuivat tunnin kestäneessä vaahtoiskussa</a:t>
            </a:r>
            <a:r>
              <a:rPr lang="fi-FI" sz="1600" dirty="0" smtClean="0"/>
              <a:t>.</a:t>
            </a:r>
          </a:p>
          <a:p>
            <a:endParaRPr lang="fi-FI" sz="1600" dirty="0"/>
          </a:p>
          <a:p>
            <a:r>
              <a:rPr lang="fi-FI" sz="1600" b="1" dirty="0" smtClean="0"/>
              <a:t>Itävallan</a:t>
            </a:r>
            <a:r>
              <a:rPr lang="fi-FI" sz="1600" dirty="0" smtClean="0"/>
              <a:t> Sykora </a:t>
            </a:r>
            <a:r>
              <a:rPr lang="fi-FI" sz="1600" dirty="0"/>
              <a:t>kertoi </a:t>
            </a:r>
            <a:r>
              <a:rPr lang="fi-FI" sz="1600" dirty="0" smtClean="0"/>
              <a:t> </a:t>
            </a:r>
            <a:r>
              <a:rPr lang="fi-FI" sz="1600" dirty="0"/>
              <a:t>tutkimuksesta jossa vertaillaan kemikaalipäästön (höyry/pilvi) hallintaa vesiseinin, jotka on toteutettu eri tekniikoilla. Testattavat aineet olivat mm. kloori ja ammoniakki. Pelkkä vesi ei osoittautunut toimivaksi. Keski- ja raskasvaahto kykenivät vähentämään lammikon höyrystymistä. </a:t>
            </a:r>
            <a:endParaRPr lang="fi-FI" sz="1600" dirty="0" smtClean="0"/>
          </a:p>
          <a:p>
            <a:r>
              <a:rPr lang="fi-FI" sz="1600" dirty="0" smtClean="0"/>
              <a:t>Kerroin </a:t>
            </a:r>
            <a:r>
              <a:rPr lang="fi-FI" sz="1600" dirty="0"/>
              <a:t>hänen esityksensä jälkeen, että Ruotsi kehitti jo 80-luvun lopulla menetelmää kaasumaisen päästön hallintaan saamiseksi peittämällä höyrystymispaikka pressulla. Toimintatapaa opetetaan myös Suomessa. Harjavallassa vuonna 2002 menetelmä osoittautui toimivaksi rikkidioksidia kuljettaneen säiliöauton vuodossa. Nykyisin Harjavallan tehtaiden rikkidioksidia kuljettavat säiliöautot on varustettu suurilla koko ajoneuvon peittävillä pressuilla.</a:t>
            </a:r>
          </a:p>
          <a:p>
            <a:endParaRPr lang="fi-FI" sz="1600" dirty="0"/>
          </a:p>
          <a:p>
            <a:endParaRPr lang="fi-FI" sz="1600" dirty="0"/>
          </a:p>
          <a:p>
            <a:r>
              <a:rPr lang="fi-FI" sz="1600" dirty="0" smtClean="0"/>
              <a:t> </a:t>
            </a:r>
            <a:endParaRPr lang="fi-FI" sz="1600" dirty="0"/>
          </a:p>
        </p:txBody>
      </p:sp>
    </p:spTree>
    <p:extLst>
      <p:ext uri="{BB962C8B-B14F-4D97-AF65-F5344CB8AC3E}">
        <p14:creationId xmlns:p14="http://schemas.microsoft.com/office/powerpoint/2010/main" val="2706669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48417"/>
            <a:ext cx="5688632"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742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1111</Words>
  <Application>Microsoft Office PowerPoint</Application>
  <PresentationFormat>Näytössä katseltava diaesitys (4:3)</PresentationFormat>
  <Paragraphs>82</Paragraphs>
  <Slides>10</Slides>
  <Notes>1</Notes>
  <HiddenSlides>0</HiddenSlides>
  <MMClips>0</MMClips>
  <ScaleCrop>false</ScaleCrop>
  <HeadingPairs>
    <vt:vector size="4" baseType="variant">
      <vt:variant>
        <vt:lpstr>Teema</vt:lpstr>
      </vt:variant>
      <vt:variant>
        <vt:i4>1</vt:i4>
      </vt:variant>
      <vt:variant>
        <vt:lpstr>Dian otsikot</vt:lpstr>
      </vt:variant>
      <vt:variant>
        <vt:i4>10</vt:i4>
      </vt:variant>
    </vt:vector>
  </HeadingPairs>
  <TitlesOfParts>
    <vt:vector size="11" baseType="lpstr">
      <vt:lpstr>Standarddesign</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Multimedia</dc:creator>
  <cp:lastModifiedBy>Tolonen Ilpo</cp:lastModifiedBy>
  <cp:revision>97</cp:revision>
  <dcterms:created xsi:type="dcterms:W3CDTF">2009-06-26T09:10:59Z</dcterms:created>
  <dcterms:modified xsi:type="dcterms:W3CDTF">2016-02-25T12:37:16Z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1647471757</vt:i4>
  </property>
  <property fmtid="{D5CDD505-2E9C-101B-9397-08002B2CF9AE}" pid="3" name="_NewReviewCycle">
    <vt:lpwstr/>
  </property>
  <property fmtid="{D5CDD505-2E9C-101B-9397-08002B2CF9AE}" pid="4" name="_EmailSubject">
    <vt:lpwstr>Ilpon esitystä</vt:lpwstr>
  </property>
  <property fmtid="{D5CDD505-2E9C-101B-9397-08002B2CF9AE}" pid="5" name="_AuthorEmail">
    <vt:lpwstr>ilpo.tolonen@kympe.fi</vt:lpwstr>
  </property>
  <property fmtid="{D5CDD505-2E9C-101B-9397-08002B2CF9AE}" pid="6" name="_AuthorEmailDisplayName">
    <vt:lpwstr>Tolonen Ilpo</vt:lpwstr>
  </property>
</Properties>
</file>